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72" r:id="rId11"/>
    <p:sldId id="283" r:id="rId12"/>
    <p:sldId id="280" r:id="rId13"/>
    <p:sldId id="282" r:id="rId14"/>
    <p:sldId id="274" r:id="rId15"/>
    <p:sldId id="269" r:id="rId16"/>
    <p:sldId id="270" r:id="rId17"/>
    <p:sldId id="275" r:id="rId18"/>
    <p:sldId id="276" r:id="rId19"/>
    <p:sldId id="277" r:id="rId20"/>
    <p:sldId id="265" r:id="rId21"/>
    <p:sldId id="266" r:id="rId22"/>
    <p:sldId id="267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8" autoAdjust="0"/>
  </p:normalViewPr>
  <p:slideViewPr>
    <p:cSldViewPr>
      <p:cViewPr varScale="1">
        <p:scale>
          <a:sx n="96" d="100"/>
          <a:sy n="96" d="100"/>
        </p:scale>
        <p:origin x="20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0F3-188D-412B-A21C-17A9EC69CC5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42BC03F-0480-4908-86E4-09D3B4E53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0F3-188D-412B-A21C-17A9EC69CC5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C03F-0480-4908-86E4-09D3B4E5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0F3-188D-412B-A21C-17A9EC69CC5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C03F-0480-4908-86E4-09D3B4E5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0F3-188D-412B-A21C-17A9EC69CC5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C03F-0480-4908-86E4-09D3B4E53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0F3-188D-412B-A21C-17A9EC69CC5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42BC03F-0480-4908-86E4-09D3B4E5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0F3-188D-412B-A21C-17A9EC69CC5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C03F-0480-4908-86E4-09D3B4E53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0F3-188D-412B-A21C-17A9EC69CC5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C03F-0480-4908-86E4-09D3B4E53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0F3-188D-412B-A21C-17A9EC69CC5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C03F-0480-4908-86E4-09D3B4E5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0F3-188D-412B-A21C-17A9EC69CC5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C03F-0480-4908-86E4-09D3B4E5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0F3-188D-412B-A21C-17A9EC69CC5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C03F-0480-4908-86E4-09D3B4E53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0F3-188D-412B-A21C-17A9EC69CC5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42BC03F-0480-4908-86E4-09D3B4E53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2D50F3-188D-412B-A21C-17A9EC69CC5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42BC03F-0480-4908-86E4-09D3B4E5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Hon. Joan Zeldon (Ret.)</a:t>
            </a:r>
          </a:p>
          <a:p>
            <a:r>
              <a:rPr lang="en-US" b="1" dirty="0"/>
              <a:t>Crystal S. Deese, Esq.</a:t>
            </a:r>
          </a:p>
          <a:p>
            <a:r>
              <a:rPr lang="en-US" b="1" dirty="0"/>
              <a:t>Denis Mitchell, Esq.</a:t>
            </a:r>
          </a:p>
          <a:p>
            <a:r>
              <a:rPr lang="en-US" b="1" dirty="0"/>
              <a:t>Todd P. Kendrick, Esq.</a:t>
            </a:r>
          </a:p>
          <a:p>
            <a:pPr algn="l"/>
            <a:r>
              <a:rPr lang="en-US" b="1" dirty="0"/>
              <a:t>Sponsored by the D.C. Bar	  November 5, 2020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Tort Damages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Medical Records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758" b="1175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585F-FDFE-4DA6-B226-482DF0F3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Clements v. United States, </a:t>
            </a:r>
            <a:r>
              <a:rPr lang="en-US" dirty="0"/>
              <a:t>669 A.2d 1271, 1273 (D.C. 1995).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87633-BE8B-4BD6-A066-443792CD82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Medical facts, routinely performed procedures, and Diagnosis about which competent physicians would agree.</a:t>
            </a:r>
          </a:p>
        </p:txBody>
      </p:sp>
      <p:pic>
        <p:nvPicPr>
          <p:cNvPr id="1026" name="Picture 2" descr="Physician Clip Art, PNG, 2901x2841px, Physician, Child, Communication,  Conversation, Design Science Download Free">
            <a:extLst>
              <a:ext uri="{FF2B5EF4-FFF2-40B4-BE49-F238E27FC236}">
                <a16:creationId xmlns:a16="http://schemas.microsoft.com/office/drawing/2014/main" id="{85209A45-BD12-4EA6-9CA9-EA7C4E650C5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50" y="2052637"/>
            <a:ext cx="3262742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Pathologically germane – </a:t>
            </a:r>
            <a:r>
              <a:rPr lang="en-US" i="1" dirty="0"/>
              <a:t>Marlow v. </a:t>
            </a:r>
            <a:r>
              <a:rPr lang="en-US" i="1" dirty="0" err="1"/>
              <a:t>Cerino</a:t>
            </a:r>
            <a:r>
              <a:rPr lang="en-US" dirty="0"/>
              <a:t>, 313 A.2d 505 (Md. App. 1974).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451104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`pathologically germane' statement `must fall within the broad range of facts which under hospital practice are considered relevant to the diagnosis or treatment of the patient's condition.‘</a:t>
            </a:r>
          </a:p>
          <a:p>
            <a:endParaRPr lang="en-US" sz="3200" dirty="0"/>
          </a:p>
          <a:p>
            <a:r>
              <a:rPr lang="en-US" sz="3200" dirty="0"/>
              <a:t>having significant bearing upon and relation to the disease or injury from which one suffers.”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96683" y="1447800"/>
            <a:ext cx="3624209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3D35-F560-42B5-91FE-B0CC9C69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Neeley v. Johnson</a:t>
            </a:r>
            <a:r>
              <a:rPr lang="en-US" dirty="0"/>
              <a:t>, 211 S.E.2d 100, 215 Va. 565 (1975).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11648-2EAD-4B20-917B-3E7B0317F6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04490" y="1545915"/>
            <a:ext cx="3749040" cy="4572000"/>
          </a:xfrm>
        </p:spPr>
        <p:txBody>
          <a:bodyPr/>
          <a:lstStyle/>
          <a:p>
            <a:r>
              <a:rPr lang="en-US" dirty="0"/>
              <a:t>If you want an opinion from medical records to be called to the jury's attention, you need to call the person who wrote the note as a witness at trial</a:t>
            </a:r>
          </a:p>
        </p:txBody>
      </p:sp>
      <p:pic>
        <p:nvPicPr>
          <p:cNvPr id="2050" name="Picture 2" descr="Free Court Witness Cliparts, Download Free Clip Art, Free Clip Art on  Clipart Library">
            <a:extLst>
              <a:ext uri="{FF2B5EF4-FFF2-40B4-BE49-F238E27FC236}">
                <a16:creationId xmlns:a16="http://schemas.microsoft.com/office/drawing/2014/main" id="{C7D8CD96-0C98-429C-BF50-CDF3921B26A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220757"/>
            <a:ext cx="3749040" cy="32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dirty="0"/>
              <a:t>Future Care Needs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0600" y="960120"/>
            <a:ext cx="4749800" cy="56997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Photograph admissibility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416" b="9416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Medical bill admissibility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4268" y="1066799"/>
            <a:ext cx="5247132" cy="526820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Motorola, Inc. v. Murray, </a:t>
            </a:r>
            <a:r>
              <a:rPr lang="en-US" dirty="0"/>
              <a:t>147 A.3d 751 (D.C. 2016)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7086600" cy="4724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Collateral Source Rule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	Appellate and Trial  		Courts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"The collateral source rule provides, as a general proposition, that a party may recover full compensatory damages from a tortfeasor regardless of the payment of any amount by any independent party (a 'collateral source'), such as an insurance carrier."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/>
          </a:bodyPr>
          <a:lstStyle/>
          <a:p>
            <a:r>
              <a:rPr lang="fr-FR" sz="2000" u="sng" dirty="0"/>
              <a:t>Hardi v. </a:t>
            </a:r>
            <a:r>
              <a:rPr lang="fr-FR" sz="2000" u="sng" dirty="0" err="1"/>
              <a:t>Mezzanotte</a:t>
            </a:r>
            <a:r>
              <a:rPr lang="fr-FR" sz="2000" dirty="0"/>
              <a:t>, 818 A.2d 974 (D.C. 2003).</a:t>
            </a:r>
          </a:p>
          <a:p>
            <a:r>
              <a:rPr lang="fr-FR" sz="2000" u="sng" dirty="0"/>
              <a:t>Hudson v. Lazarus</a:t>
            </a:r>
            <a:r>
              <a:rPr lang="fr-FR" sz="2000" dirty="0"/>
              <a:t>, 217 F.2d 344, 95 U.S.  App.  D.C. 16 (D.C. </a:t>
            </a:r>
            <a:r>
              <a:rPr lang="fr-FR" sz="2000" dirty="0" err="1"/>
              <a:t>Cir</a:t>
            </a:r>
            <a:r>
              <a:rPr lang="fr-FR" sz="2000" dirty="0"/>
              <a:t>. 1954).</a:t>
            </a:r>
          </a:p>
          <a:p>
            <a:r>
              <a:rPr lang="fr-FR" sz="2000" u="sng" dirty="0"/>
              <a:t>Albano v. Yee</a:t>
            </a:r>
            <a:r>
              <a:rPr lang="fr-FR" sz="2000" dirty="0"/>
              <a:t>, 219 A.2d 567 (D.C. 1967).</a:t>
            </a:r>
          </a:p>
          <a:p>
            <a:r>
              <a:rPr lang="fr-FR" sz="2000" u="sng" dirty="0" err="1"/>
              <a:t>Bushong</a:t>
            </a:r>
            <a:r>
              <a:rPr lang="fr-FR" sz="2000" u="sng" dirty="0"/>
              <a:t> v. Park</a:t>
            </a:r>
            <a:r>
              <a:rPr lang="fr-FR" sz="2000" dirty="0"/>
              <a:t>, 837 A.2d 49 (2003).</a:t>
            </a:r>
          </a:p>
          <a:p>
            <a:r>
              <a:rPr lang="fr-FR" sz="2000" u="sng" dirty="0"/>
              <a:t>Shell v. Rock Creek Nursing Center, Inc.</a:t>
            </a:r>
            <a:r>
              <a:rPr lang="fr-FR" sz="2000" dirty="0"/>
              <a:t>, 2014 WL 926261 (D.C. Super. Jan. 3, 2014).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Arguing Damages to the Jury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369" y="1523523"/>
            <a:ext cx="9032631" cy="513731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Damages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752600"/>
            <a:ext cx="4419600" cy="471166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6400800" cy="1173162"/>
          </a:xfrm>
        </p:spPr>
        <p:txBody>
          <a:bodyPr/>
          <a:lstStyle/>
          <a:p>
            <a:pPr algn="ctr"/>
            <a:r>
              <a:rPr lang="en-US" b="1" u="sng" dirty="0"/>
              <a:t>Punitive damages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3478696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295400"/>
            <a:ext cx="28194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5257800"/>
            <a:ext cx="2743206" cy="8747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857250"/>
            <a:ext cx="8094134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/>
              <a:t>Remittiturs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1" y="1456182"/>
            <a:ext cx="4953000" cy="448741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8B5E-14DD-43CE-9199-680DAA54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Questions???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035C9DC-1061-441E-ACBA-7BF2F1DCB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8429" y="2006600"/>
            <a:ext cx="2743200" cy="2743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5C0E344-03C2-4D2D-A653-BDB7BCE45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4657" y="1716314"/>
            <a:ext cx="1712686" cy="17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2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33475" y="1447800"/>
            <a:ext cx="7172325" cy="5216236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u="sng" dirty="0"/>
            </a:br>
            <a:br>
              <a:rPr lang="en-US" b="1" u="sng" dirty="0"/>
            </a:br>
            <a:br>
              <a:rPr lang="en-US" b="1" u="sng" dirty="0"/>
            </a:br>
            <a:r>
              <a:rPr lang="en-US" sz="4900" b="1" u="sng" dirty="0"/>
              <a:t>D.C.</a:t>
            </a:r>
            <a:r>
              <a:rPr lang="en-US" sz="4900" dirty="0"/>
              <a:t> – NO caps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Damage Caps - Maryland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endParaRPr lang="en-US" b="1" u="sng" dirty="0"/>
          </a:p>
          <a:p>
            <a:pPr algn="just"/>
            <a:endParaRPr lang="en-US" b="1" u="sng" dirty="0"/>
          </a:p>
          <a:p>
            <a:pPr algn="just"/>
            <a:endParaRPr lang="en-US" b="1" u="sng" dirty="0"/>
          </a:p>
          <a:p>
            <a:pPr algn="just"/>
            <a:r>
              <a:rPr lang="en-US" b="1" u="sng" dirty="0"/>
              <a:t>Maryland</a:t>
            </a:r>
            <a:r>
              <a:rPr lang="en-US" dirty="0"/>
              <a:t> – Caps non-economic damages in personal injury &amp; wrongful death cases (Md. Code, </a:t>
            </a:r>
            <a:r>
              <a:rPr lang="en-US" dirty="0" err="1"/>
              <a:t>Cts</a:t>
            </a:r>
            <a:r>
              <a:rPr lang="en-US" dirty="0"/>
              <a:t>. &amp; Jud. Proc., 11-108); $875,000.00 as of Oct. 2020.</a:t>
            </a:r>
          </a:p>
          <a:p>
            <a:pPr algn="just"/>
            <a:endParaRPr lang="en-US" b="1" u="sng" dirty="0"/>
          </a:p>
          <a:p>
            <a:pPr algn="just"/>
            <a:r>
              <a:rPr lang="en-US" b="1" u="sng" dirty="0"/>
              <a:t>Maryland</a:t>
            </a:r>
            <a:r>
              <a:rPr lang="en-US" dirty="0"/>
              <a:t> – Caps non-economic damages in medical malpractice cases (Md. Code, </a:t>
            </a:r>
            <a:r>
              <a:rPr lang="en-US" dirty="0" err="1"/>
              <a:t>Cts</a:t>
            </a:r>
            <a:r>
              <a:rPr lang="en-US" dirty="0"/>
              <a:t>. &amp; Jud. Proc., 3-2A-09); $830,000.00 as of Oct. 2020.</a:t>
            </a:r>
          </a:p>
          <a:p>
            <a:pPr algn="just"/>
            <a:endParaRPr lang="en-US" b="1" u="sng" dirty="0"/>
          </a:p>
          <a:p>
            <a:pPr algn="just"/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514600"/>
            <a:ext cx="3733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Damage Caps - Virginia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51107"/>
            <a:ext cx="3749675" cy="2765385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u="sng" dirty="0"/>
              <a:t>Virginia</a:t>
            </a:r>
            <a:r>
              <a:rPr lang="en-US" dirty="0"/>
              <a:t> – Caps medical malpractice awards  (Va. Code § 8.01-581.15); $2.45M as of July 2020.</a:t>
            </a:r>
          </a:p>
          <a:p>
            <a:pPr algn="just"/>
            <a:endParaRPr lang="en-US" b="1" u="sng" dirty="0"/>
          </a:p>
          <a:p>
            <a:pPr algn="just"/>
            <a:r>
              <a:rPr lang="en-US" b="1" u="sng" dirty="0"/>
              <a:t>Virginia</a:t>
            </a:r>
            <a:r>
              <a:rPr lang="en-US" dirty="0"/>
              <a:t> Caps punitive damage awards in medical malpractice cases (Va. Code § 8.01-38.1); $350,000.00; &amp;</a:t>
            </a:r>
          </a:p>
          <a:p>
            <a:pPr algn="just"/>
            <a:endParaRPr lang="en-US" b="1" u="sng" dirty="0"/>
          </a:p>
          <a:p>
            <a:pPr algn="just"/>
            <a:r>
              <a:rPr lang="en-US" b="1" u="sng" dirty="0"/>
              <a:t>Virginia</a:t>
            </a:r>
            <a:r>
              <a:rPr lang="en-US" dirty="0"/>
              <a:t> – does not cap personal injury damages outside of medical malpractice cases.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Certainty of Damages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4848" y="1752600"/>
            <a:ext cx="3651504" cy="3962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TOO SPECULATIVE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612900"/>
            <a:ext cx="4572000" cy="4241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It’s different for babies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58209" y="1447800"/>
            <a:ext cx="4684782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Economist Required?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1171" y="1447800"/>
            <a:ext cx="3918857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7</TotalTime>
  <Words>458</Words>
  <Application>Microsoft Office PowerPoint</Application>
  <PresentationFormat>On-screen Show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Franklin Gothic Book</vt:lpstr>
      <vt:lpstr>Perpetua</vt:lpstr>
      <vt:lpstr>Wingdings 2</vt:lpstr>
      <vt:lpstr>Equity</vt:lpstr>
      <vt:lpstr>Tort Damages</vt:lpstr>
      <vt:lpstr>Damages</vt:lpstr>
      <vt:lpstr>   D.C. – NO caps </vt:lpstr>
      <vt:lpstr>Damage Caps - Maryland</vt:lpstr>
      <vt:lpstr>Damage Caps - Virginia</vt:lpstr>
      <vt:lpstr>Certainty of Damages</vt:lpstr>
      <vt:lpstr>TOO SPECULATIVE</vt:lpstr>
      <vt:lpstr>It’s different for babies</vt:lpstr>
      <vt:lpstr>Economist Required?</vt:lpstr>
      <vt:lpstr>Medical Records</vt:lpstr>
      <vt:lpstr>Clements v. United States, 669 A.2d 1271, 1273 (D.C. 1995).</vt:lpstr>
      <vt:lpstr>      Pathologically germane – Marlow v. Cerino, 313 A.2d 505 (Md. App. 1974).</vt:lpstr>
      <vt:lpstr>Neeley v. Johnson, 211 S.E.2d 100, 215 Va. 565 (1975).</vt:lpstr>
      <vt:lpstr>Future Care Needs</vt:lpstr>
      <vt:lpstr>Photograph admissibility</vt:lpstr>
      <vt:lpstr>Medical bill admissibility</vt:lpstr>
      <vt:lpstr>Motorola, Inc. v. Murray, 147 A.3d 751 (D.C. 2016)</vt:lpstr>
      <vt:lpstr>Collateral Source Rule</vt:lpstr>
      <vt:lpstr>Arguing Damages to the Jury</vt:lpstr>
      <vt:lpstr>Punitive damages</vt:lpstr>
      <vt:lpstr>PowerPoint Presentation</vt:lpstr>
      <vt:lpstr>Remittiturs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Tort Damages</dc:title>
  <dc:creator>Walker, Lauren L.</dc:creator>
  <cp:lastModifiedBy>Walker, Lauren L.</cp:lastModifiedBy>
  <cp:revision>62</cp:revision>
  <cp:lastPrinted>1900-01-01T05:00:00Z</cp:lastPrinted>
  <dcterms:created xsi:type="dcterms:W3CDTF">1900-01-01T05:00:00Z</dcterms:created>
  <dcterms:modified xsi:type="dcterms:W3CDTF">2020-11-06T17:09:23Z</dcterms:modified>
</cp:coreProperties>
</file>